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1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10080625" cy="7559675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ldImg"/>
          </p:nvPr>
        </p:nvSpPr>
        <p:spPr>
          <a:xfrm>
            <a:off x="1107000" y="812520"/>
            <a:ext cx="5345280" cy="40089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p>
            <a:pPr algn="ctr"/>
            <a:r>
              <a:rPr lang="en-US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move the slide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dt" idx="28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ftr" idx="29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b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6"/>
          <p:cNvSpPr>
            <a:spLocks noGrp="1"/>
          </p:cNvSpPr>
          <p:nvPr>
            <p:ph type="sldNum" idx="30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F91DAEF-78D4-4722-B4C3-55C6F0A2FBB5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96BC8046-985D-41DC-9D8D-CC6AC8DF42C3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7B3F8120-F3B0-416D-8B6C-A8E1C7E88689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F466AFEE-7130-443F-B85D-C491F42D1ED4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2A232AFA-2DE4-4D79-B02C-25D0E8FDD249}" type="slidenum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  <a:ea typeface="Microsoft YaHei"/>
              </a:rPr>
              <a:t>&lt;number&gt;</a:t>
            </a:fld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sp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B44D7835-F29F-4473-81AF-B597B9DCBDBA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F26199AA-D496-4A01-9332-65DE645007B9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8FDAD56E-4FB4-4D09-B241-D7EA4C27A913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C01501F2-5786-48D4-A99E-6E104B08A419}" type="slidenum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  <a:ea typeface="Microsoft YaHei"/>
              </a:rPr>
              <a:t>&lt;number&gt;</a:t>
            </a:fld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4A6D5F52-078C-44BF-9B22-EC5D023FC543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DF42345D-3FF3-47F8-9161-83DCC23CFB5C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D5FA3A99-6900-4501-8533-7C2DA9ACA9F3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D1C81A2C-CF13-4685-99D2-7E38C9B972E3}" type="slidenum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  <a:ea typeface="Microsoft YaHei"/>
              </a:rPr>
              <a:t>&lt;number&gt;</a:t>
            </a:fld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A12B9250-E2C4-49B5-BB55-A2A88EB6CDC4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AAB50AC2-9421-4B67-8E7A-78E6370FB86C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0A6AC28C-1508-44B9-9D0F-475D102DCAEC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9F80FA7E-2CF2-4039-9F48-8AE8E810A383}" type="slidenum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  <a:ea typeface="Microsoft YaHei"/>
              </a:rPr>
              <a:t>&lt;number&gt;</a:t>
            </a:fld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0A29C300-0547-49C8-A3F6-252FE0CF9DEA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D1710061-F555-4366-9926-61D0C7BAE668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7F31DE5E-1C17-483E-8CAA-199B53E39A77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FB5B06BF-95B0-4801-8755-5F5E1C583D5A}" type="slidenum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  <a:ea typeface="Microsoft YaHei"/>
              </a:rPr>
              <a:t>&lt;number&gt;</a:t>
            </a:fld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16B89796-92C8-448B-A440-E8F466AD3C57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5A71F125-55FA-4782-B02F-205D686AF944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9FD1100E-49B7-4E23-B927-E41CCDA4733E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98F08368-30E5-4EF1-B0A8-E50FC1547FF2}" type="slidenum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  <a:ea typeface="Microsoft YaHei"/>
              </a:rPr>
              <a:t>&lt;number&gt;</a:t>
            </a:fld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C95B6C9C-54AB-42FE-9BA4-036D73A7986C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DCD9C11C-FEF3-4041-A659-977B5A627E48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C6008195-14C9-462C-9BDA-36A4DFE7C56A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71C91C64-318C-46EC-8659-9745F776C427}" type="slidenum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  <a:ea typeface="Microsoft YaHei"/>
              </a:rPr>
              <a:t>&lt;number&gt;</a:t>
            </a:fld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C2A3B156-4A8E-4FCA-883C-9870D4B3D78B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E7CA09B5-532B-43FD-98EB-7150ABC4488B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CF570CC8-25B1-48EB-AC32-10CF5E4148BE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48017F86-6675-4057-B48D-B85841689AD6}" type="slidenum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  <a:ea typeface="Microsoft YaHei"/>
              </a:rPr>
              <a:t>&lt;number&gt;</a:t>
            </a:fld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4C73748C-3F76-4F2D-A0DE-47CB2F75ABEB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F951BCBF-9017-4A3D-8532-F2C5B60166B5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0750835C-8BAA-45F7-A499-D5FCDBDFDA7F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3CDEFCED-58E3-4AF3-B181-10489DE46D5D}" type="slidenum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  <a:ea typeface="Microsoft YaHei"/>
              </a:rPr>
              <a:t>&lt;number&gt;</a:t>
            </a:fld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7053F3D2-F8C7-4296-9584-17F032281C9F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A1291AF6-F1E8-401E-B318-7837B1AB6320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D47B0B8D-57DA-452F-882D-C70692BED71D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939F255B-16C1-4EE4-B11A-BE32E8F51316}" type="slidenum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  <a:ea typeface="Microsoft YaHei"/>
              </a:rPr>
              <a:t>&lt;number&gt;</a:t>
            </a:fld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14CFB1AF-196D-4007-8B6D-5A5E04717F30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66BA2DD1-A872-4C3C-90B7-586336A2CF42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3A231975-4066-420E-9969-44DA0BF9D584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A07125E8-D4F5-4D82-BC79-44DA990A47E5}" type="slidenum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  <a:ea typeface="Microsoft YaHei"/>
              </a:rPr>
              <a:t>&lt;number&gt;</a:t>
            </a:fld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63077B85-24BC-4F1B-9AA2-A7D3D7EC7AF6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4ED410CF-713B-4D14-A647-52B3F2A66A21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7DEB80CC-2939-49B4-A180-66031B6C08C8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0BD77247-7F50-44E6-8FEE-0A77DB6F5E25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C9C22428-0102-44D4-B6A5-1926F9A0DFBF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FBB65D88-201E-443E-9D0F-BCF512DE1A91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0A9A1043-EE72-440E-8751-9EA732E2694D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4A950A17-BD9D-491A-AEAB-1A99CFB479B4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6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B766101E-AD3C-4744-AEF0-AFA2BC32FA24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6D8E5BAB-1842-4533-83FD-CA6287F5EFBA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" name="PlaceHolder 1"/>
          <p:cNvSpPr>
            <a:spLocks noGrp="1"/>
          </p:cNvSpPr>
          <p:nvPr>
            <p:ph type="sldImg"/>
          </p:nvPr>
        </p:nvSpPr>
        <p:spPr>
          <a:xfrm>
            <a:off x="1106640" y="812880"/>
            <a:ext cx="5345280" cy="4008600"/>
          </a:xfrm>
          <a:prstGeom prst="rect">
            <a:avLst/>
          </a:prstGeom>
          <a:ln w="0">
            <a:noFill/>
          </a:ln>
        </p:spPr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1-Predefini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defRPr>
            </a:lvl1pPr>
            <a:lvl2pPr marL="685800" lvl="1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IT" sz="2400" b="0" u="none" strike="noStrike">
                <a:solidFill>
                  <a:srgbClr val="000000"/>
                </a:solidFill>
                <a:effectLst/>
                <a:uFillTx/>
                <a:latin typeface="Aptos"/>
                <a:ea typeface="Microsoft YaHei"/>
              </a:defRPr>
            </a:lvl2pPr>
            <a:lvl3pPr marL="1143000" lvl="2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000000"/>
                </a:solidFill>
                <a:effectLst/>
                <a:uFillTx/>
                <a:latin typeface="Aptos"/>
                <a:ea typeface="Microsoft YaHei"/>
              </a:defRPr>
            </a:lvl3pPr>
            <a:lvl4pPr marL="1600200" lvl="3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  <a:ea typeface="Microsoft YaHei"/>
              </a:defRPr>
            </a:lvl4pPr>
            <a:lvl5pPr marL="2057400" lvl="4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  <a:ea typeface="Microsoft YaHei"/>
              </a:defRPr>
            </a:lvl5pPr>
          </a:lstStyle>
          <a:p>
            <a:pPr marL="432000" indent="-324000"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Fare clic per modificare gli stili del testo dello schema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400" b="0" u="none" strike="noStrike">
                <a:solidFill>
                  <a:srgbClr val="000000"/>
                </a:solidFill>
                <a:effectLst/>
                <a:uFillTx/>
                <a:latin typeface="Aptos"/>
                <a:ea typeface="Microsoft YaHei"/>
              </a:rPr>
              <a:t>Secondo livello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ptos"/>
                <a:ea typeface="Microsoft YaHei"/>
              </a:rPr>
              <a:t>Terzo livello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  <a:ea typeface="Microsoft YaHei"/>
              </a:rPr>
              <a:t>Quarto livello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  <a:ea typeface="Microsoft YaHei"/>
              </a:rPr>
              <a:t>Quinto livello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 anchorCtr="1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8BAFC6B-9FBC-458E-8AAC-9A21862B1B5A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1-Layout1-title-Diapositiva-tito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260360" y="1236600"/>
            <a:ext cx="7559640" cy="26319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b" anchorCtr="1">
            <a:noAutofit/>
          </a:bodyPr>
          <a:lstStyle>
            <a:lvl1pPr indent="0" algn="ctr">
              <a:lnSpc>
                <a:spcPct val="100000"/>
              </a:lnSpc>
              <a:buNone/>
              <a:defRPr lang="it-IT" sz="6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it-IT" sz="6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Fare clic per modificare lo stile del titolo dello schema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dt" idx="4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5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 anchorCtr="1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6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E23A28E-2E14-4057-9B0F-9D64E289C585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1-Layout2-obj-Titolo-e-contenu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lstStyle>
            <a:lvl1pPr indent="0" algn="ctr">
              <a:lnSpc>
                <a:spcPct val="100000"/>
              </a:lnSpc>
              <a:buNone/>
              <a:defRPr lang="it-IT" sz="4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it-IT" sz="4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Fare clic per modificare lo stile del titolo dello schema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title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 anchorCtr="1">
            <a:noAutofit/>
          </a:bodyPr>
          <a:lstStyle>
            <a:lvl1pPr indent="0" algn="ctr">
              <a:lnSpc>
                <a:spcPct val="100000"/>
              </a:lnSpc>
              <a:spcAft>
                <a:spcPts val="1414"/>
              </a:spcAft>
              <a:buNone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defRPr>
            </a:lvl1pPr>
          </a:lstStyle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Fare clic per modificare gli stili del testo dello schema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Secondo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Terzo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Quarto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Quinto livello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 anchorCtr="1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858CE34-9CDE-4B6C-8488-63D7B547A05A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1-Layout3-secHead-Intestazione-sezio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87240" y="1884240"/>
            <a:ext cx="8694720" cy="31449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b" anchorCtr="1">
            <a:noAutofit/>
          </a:bodyPr>
          <a:lstStyle>
            <a:lvl1pPr indent="0" algn="ctr">
              <a:lnSpc>
                <a:spcPct val="100000"/>
              </a:lnSpc>
              <a:buNone/>
              <a:defRPr lang="it-IT" sz="6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it-IT" sz="6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Fare clic per modificare lo stile del titolo dello schema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87240" y="5059440"/>
            <a:ext cx="8694720" cy="16527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400" b="0" u="none" strike="noStrike">
                <a:solidFill>
                  <a:srgbClr val="767676"/>
                </a:solidFill>
                <a:effectLst/>
                <a:uFillTx/>
                <a:latin typeface="Arial"/>
                <a:ea typeface="Microsoft YaHei"/>
              </a:defRPr>
            </a:lvl1pPr>
          </a:lstStyle>
          <a:p>
            <a:pPr marL="432000" indent="-324000"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u="none" strike="noStrike">
                <a:solidFill>
                  <a:srgbClr val="767676"/>
                </a:solidFill>
                <a:effectLst/>
                <a:uFillTx/>
                <a:latin typeface="Arial"/>
                <a:ea typeface="Microsoft YaHei"/>
              </a:rPr>
              <a:t>Fare clic per modificare gli stili del testo dello schema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 anchorCtr="1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734D55B-82EC-4896-BDF8-12F11D6F22D1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1-Layout4-twoObj-Due-contenuti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lstStyle>
            <a:lvl1pPr indent="0" algn="ctr">
              <a:lnSpc>
                <a:spcPct val="100000"/>
              </a:lnSpc>
              <a:buNone/>
              <a:defRPr lang="it-IT" sz="4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it-IT" sz="4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Fare clic per modificare lo stile del titolo dello schema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title"/>
          </p:nvPr>
        </p:nvSpPr>
        <p:spPr>
          <a:xfrm>
            <a:off x="503280" y="1768320"/>
            <a:ext cx="4459320" cy="49896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 anchorCtr="1">
            <a:noAutofit/>
          </a:bodyPr>
          <a:lstStyle>
            <a:lvl1pPr indent="0" algn="ctr">
              <a:lnSpc>
                <a:spcPct val="100000"/>
              </a:lnSpc>
              <a:spcAft>
                <a:spcPts val="1414"/>
              </a:spcAft>
              <a:buNone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defRPr>
            </a:lvl1pPr>
          </a:lstStyle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Fare clic per modificare gli stili del testo dello schema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Secondo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Terzo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Quarto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Quinto livello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title"/>
          </p:nvPr>
        </p:nvSpPr>
        <p:spPr>
          <a:xfrm>
            <a:off x="5114880" y="1768320"/>
            <a:ext cx="4460760" cy="49896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 anchorCtr="1">
            <a:noAutofit/>
          </a:bodyPr>
          <a:lstStyle>
            <a:lvl1pPr indent="0" algn="ctr">
              <a:lnSpc>
                <a:spcPct val="100000"/>
              </a:lnSpc>
              <a:spcAft>
                <a:spcPts val="1414"/>
              </a:spcAft>
              <a:buNone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defRPr>
            </a:lvl1pPr>
          </a:lstStyle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Fare clic per modificare gli stili del testo dello schema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Secondo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Terzo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Quarto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Quinto livello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dt" idx="13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ftr" idx="14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 anchorCtr="1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6"/>
          <p:cNvSpPr>
            <a:spLocks noGrp="1"/>
          </p:cNvSpPr>
          <p:nvPr>
            <p:ph type="sldNum" idx="15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FC0DA2C-E40F-4A6D-9EA0-9836D951EE82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1-Layout5-twoTxTwoObj-Confron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93720" y="403200"/>
            <a:ext cx="8694720" cy="14605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lstStyle>
            <a:lvl1pPr indent="0" algn="ctr">
              <a:lnSpc>
                <a:spcPct val="100000"/>
              </a:lnSpc>
              <a:buNone/>
              <a:defRPr lang="it-IT" sz="4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it-IT" sz="4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Fare clic per modificare lo stile del titolo dello schema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93720" y="1852560"/>
            <a:ext cx="4265640" cy="9079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b">
            <a:normAutofit fontScale="92500" lnSpcReduction="9999"/>
          </a:bodyPr>
          <a:lstStyle>
            <a:lvl1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defRPr>
            </a:lvl1pPr>
          </a:lstStyle>
          <a:p>
            <a:pPr marL="432000" indent="-324000"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Fare clic per modificare gli stili del testo dello schema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title"/>
          </p:nvPr>
        </p:nvSpPr>
        <p:spPr>
          <a:xfrm>
            <a:off x="693720" y="2760840"/>
            <a:ext cx="4265640" cy="4062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 anchorCtr="1">
            <a:noAutofit/>
          </a:bodyPr>
          <a:lstStyle>
            <a:lvl1pPr indent="0" algn="ctr">
              <a:lnSpc>
                <a:spcPct val="100000"/>
              </a:lnSpc>
              <a:spcAft>
                <a:spcPts val="1414"/>
              </a:spcAft>
              <a:buNone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defRPr>
            </a:lvl1pPr>
          </a:lstStyle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Fare clic per modificare gli stili del testo dello schema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Secondo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Terzo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Quarto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Quinto livello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103720" y="1852560"/>
            <a:ext cx="4284720" cy="9079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b">
            <a:normAutofit/>
          </a:bodyPr>
          <a:lstStyle>
            <a:lvl1pPr indent="0" algn="l">
              <a:lnSpc>
                <a:spcPct val="100000"/>
              </a:lnSpc>
              <a:spcAft>
                <a:spcPts val="1414"/>
              </a:spcAft>
              <a:defRPr lang="it-IT" sz="2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defRPr>
            </a:lvl1pPr>
          </a:lstStyle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2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Fare clic per modificare gli stili del testo dello schema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title"/>
          </p:nvPr>
        </p:nvSpPr>
        <p:spPr>
          <a:xfrm>
            <a:off x="5103720" y="2760840"/>
            <a:ext cx="4284720" cy="4062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 anchorCtr="1">
            <a:noAutofit/>
          </a:bodyPr>
          <a:lstStyle>
            <a:lvl1pPr indent="0" algn="ctr">
              <a:lnSpc>
                <a:spcPct val="100000"/>
              </a:lnSpc>
              <a:spcAft>
                <a:spcPts val="1414"/>
              </a:spcAft>
              <a:buNone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defRPr>
            </a:lvl1pPr>
          </a:lstStyle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Fare clic per modificare gli stili del testo dello schema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Secondo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Terzo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Quarto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Quinto livello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6"/>
          <p:cNvSpPr>
            <a:spLocks noGrp="1"/>
          </p:cNvSpPr>
          <p:nvPr>
            <p:ph type="dt" idx="19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PlaceHolder 7"/>
          <p:cNvSpPr>
            <a:spLocks noGrp="1"/>
          </p:cNvSpPr>
          <p:nvPr>
            <p:ph type="ftr" idx="20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 anchorCtr="1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8"/>
          <p:cNvSpPr>
            <a:spLocks noGrp="1"/>
          </p:cNvSpPr>
          <p:nvPr>
            <p:ph type="sldNum" idx="21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3C5A952-8436-48BF-8499-79837D94ADF0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1-Layout5-twoTxTwoObj-Confron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93720" y="403200"/>
            <a:ext cx="8694720" cy="14605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lstStyle>
            <a:lvl1pPr indent="0" algn="ctr">
              <a:lnSpc>
                <a:spcPct val="100000"/>
              </a:lnSpc>
              <a:buNone/>
              <a:defRPr lang="it-IT" sz="4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it-IT" sz="4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Fare clic per modificare lo stile del titolo dello schema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93720" y="1852560"/>
            <a:ext cx="4265640" cy="9079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b">
            <a:normAutofit fontScale="92500" lnSpcReduction="9999"/>
          </a:bodyPr>
          <a:lstStyle>
            <a:lvl1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defRPr>
            </a:lvl1pPr>
          </a:lstStyle>
          <a:p>
            <a:pPr marL="432000" indent="-324000"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Fare clic per modificare gli stili del testo dello schema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title"/>
          </p:nvPr>
        </p:nvSpPr>
        <p:spPr>
          <a:xfrm>
            <a:off x="693720" y="2760840"/>
            <a:ext cx="4265640" cy="4062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 anchorCtr="1">
            <a:noAutofit/>
          </a:bodyPr>
          <a:lstStyle>
            <a:lvl1pPr indent="0" algn="ctr">
              <a:lnSpc>
                <a:spcPct val="100000"/>
              </a:lnSpc>
              <a:spcAft>
                <a:spcPts val="1414"/>
              </a:spcAft>
              <a:buNone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defRPr>
            </a:lvl1pPr>
          </a:lstStyle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Fare clic per modificare gli stili del testo dello schema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Secondo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Terzo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Quarto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Quinto livello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103720" y="1852560"/>
            <a:ext cx="4284720" cy="9079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b">
            <a:normAutofit/>
          </a:bodyPr>
          <a:lstStyle>
            <a:lvl1pPr indent="0" algn="l">
              <a:lnSpc>
                <a:spcPct val="100000"/>
              </a:lnSpc>
              <a:spcAft>
                <a:spcPts val="1414"/>
              </a:spcAft>
              <a:defRPr lang="it-IT" sz="2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defRPr>
            </a:lvl1pPr>
          </a:lstStyle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2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Fare clic per modificare gli stili del testo dello schema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title"/>
          </p:nvPr>
        </p:nvSpPr>
        <p:spPr>
          <a:xfrm>
            <a:off x="5103720" y="2760840"/>
            <a:ext cx="4284720" cy="4062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 anchorCtr="1">
            <a:noAutofit/>
          </a:bodyPr>
          <a:lstStyle>
            <a:lvl1pPr indent="0" algn="ctr">
              <a:lnSpc>
                <a:spcPct val="100000"/>
              </a:lnSpc>
              <a:spcAft>
                <a:spcPts val="1414"/>
              </a:spcAft>
              <a:buNone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defRPr>
            </a:lvl1pPr>
          </a:lstStyle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Fare clic per modificare gli stili del testo dello schema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Secondo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Terzo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Quarto livello</a:t>
            </a:r>
            <a:br>
              <a:rPr sz="3200"/>
            </a:b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Quinto livello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6"/>
          <p:cNvSpPr>
            <a:spLocks noGrp="1"/>
          </p:cNvSpPr>
          <p:nvPr>
            <p:ph type="dt" idx="16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PlaceHolder 7"/>
          <p:cNvSpPr>
            <a:spLocks noGrp="1"/>
          </p:cNvSpPr>
          <p:nvPr>
            <p:ph type="ftr" idx="17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 anchorCtr="1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8"/>
          <p:cNvSpPr>
            <a:spLocks noGrp="1"/>
          </p:cNvSpPr>
          <p:nvPr>
            <p:ph type="sldNum" idx="18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0A42C7C-8D36-44B1-BC02-10C961762C8D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1-Layout6-titleOnly-Solo-tito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lstStyle>
            <a:lvl1pPr indent="0" algn="ctr">
              <a:lnSpc>
                <a:spcPct val="100000"/>
              </a:lnSpc>
              <a:buNone/>
              <a:defRPr lang="it-IT" sz="4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it-IT" sz="4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Fare clic per modificare lo stile del titolo dello schema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dt" idx="22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ftr" idx="2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 anchorCtr="1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sldNum" idx="2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1366E4A-C18E-4EDA-920C-77C72525ECA3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1-Layout7-blank-Vuot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dt" idx="25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ftr" idx="26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 anchorCtr="1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sldNum" idx="27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35401E6-7D18-4624-929A-890282F3F027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9888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9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0F8FD"/>
            </a:gs>
            <a:gs pos="100000">
              <a:srgbClr val="74C4E9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288000" y="241920"/>
            <a:ext cx="7344000" cy="15843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spAutoFit/>
          </a:bodyPr>
          <a:p>
            <a:pPr indent="0" algn="ctr">
              <a:lnSpc>
                <a:spcPct val="100000"/>
              </a:lnSpc>
              <a:buNone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OAGB/MGB: what's new         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SICOB 2026 Pisa</a:t>
            </a:r>
            <a:br>
              <a:rPr sz="2600"/>
            </a:br>
            <a:br>
              <a:rPr sz="2600"/>
            </a:br>
            <a:br>
              <a:rPr sz="2600"/>
            </a:b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subTitle"/>
          </p:nvPr>
        </p:nvSpPr>
        <p:spPr>
          <a:xfrm>
            <a:off x="504000" y="-380880"/>
            <a:ext cx="9071640" cy="92898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spAutoFit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4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Technical notes and variants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Dr A. Susa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General and Obesity Surgery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Istituto Clinico “San Rocco”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Ome Brescia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0F8FD"/>
            </a:gs>
            <a:gs pos="100000">
              <a:srgbClr val="74C4E9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OAGB/MGB: what's new         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SICOB 2026 Pisa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MGB/OABG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30 years old concept, very effective, successfull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and tested procedure  but ...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1 major flaw : duodenal exclusion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0F8FD"/>
            </a:gs>
            <a:gs pos="100000">
              <a:srgbClr val="74C4E9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OAGB/MGB: what's new         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SICOB 2026 Pisa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Dr. Rutledge  MGB2 (2024)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Anterior gastric plication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Distal (antral) gastro-jejunostomy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Prepiloric plication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0F8FD"/>
            </a:gs>
            <a:gs pos="100000">
              <a:srgbClr val="74C4E9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OAGB/MGB: what's new         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SICOB 2026 Pisa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5" name="Segnaposto immagine 2"/>
          <p:cNvPicPr/>
          <p:nvPr/>
        </p:nvPicPr>
        <p:blipFill>
          <a:blip r:embed="rId1"/>
          <a:stretch/>
        </p:blipFill>
        <p:spPr>
          <a:xfrm>
            <a:off x="604800" y="1768680"/>
            <a:ext cx="8869320" cy="498924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0F8FD"/>
            </a:gs>
            <a:gs pos="100000">
              <a:srgbClr val="74C4E9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OAGB/MGB: what's new         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SICOB 2026 Pisa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7" name="Segnaposto immagine 2"/>
          <p:cNvPicPr/>
          <p:nvPr/>
        </p:nvPicPr>
        <p:blipFill>
          <a:blip r:embed="rId1"/>
          <a:stretch/>
        </p:blipFill>
        <p:spPr>
          <a:xfrm>
            <a:off x="604800" y="1768680"/>
            <a:ext cx="8869320" cy="498924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0F8FD"/>
            </a:gs>
            <a:gs pos="100000">
              <a:srgbClr val="74C4E9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OAGB/MGB: what's new         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SICOB 2026 Pisa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" name="Segnaposto immagine 2"/>
          <p:cNvPicPr/>
          <p:nvPr/>
        </p:nvPicPr>
        <p:blipFill>
          <a:blip r:embed="rId1"/>
          <a:stretch/>
        </p:blipFill>
        <p:spPr>
          <a:xfrm>
            <a:off x="604800" y="1768680"/>
            <a:ext cx="8869320" cy="498924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0F8FD"/>
            </a:gs>
            <a:gs pos="100000">
              <a:srgbClr val="74C4E9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spAutoFit/>
          </a:bodyPr>
          <a:p>
            <a:pPr indent="0" algn="ctr">
              <a:lnSpc>
                <a:spcPct val="100000"/>
              </a:lnSpc>
              <a:buNone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OAGB/MGB: what's new         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SICOB 2026 Pisa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1" name="Segnaposto immagine 2"/>
          <p:cNvPicPr/>
          <p:nvPr/>
        </p:nvPicPr>
        <p:blipFill>
          <a:blip r:embed="rId1"/>
          <a:stretch/>
        </p:blipFill>
        <p:spPr>
          <a:xfrm>
            <a:off x="1099440" y="1768680"/>
            <a:ext cx="3235680" cy="49892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2" name="Segnaposto immagine 3"/>
          <p:cNvPicPr/>
          <p:nvPr/>
        </p:nvPicPr>
        <p:blipFill>
          <a:blip r:embed="rId2"/>
          <a:stretch/>
        </p:blipFill>
        <p:spPr>
          <a:xfrm>
            <a:off x="5040360" y="1768680"/>
            <a:ext cx="4423680" cy="498924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0F8FD"/>
            </a:gs>
            <a:gs pos="100000">
              <a:srgbClr val="74C4E9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OAGB/MGB: what's new         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SICOB 2026 Pisa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    </a:t>
            </a:r>
            <a:r>
              <a:rPr lang="it-IT" sz="4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 MGB  (mini gastric bypass) </a:t>
            </a: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       </a:t>
            </a:r>
            <a:r>
              <a:rPr lang="it-IT" sz="4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MJB (Mini Jejunal bypass)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Freccia in giù 4"/>
          <p:cNvSpPr/>
          <p:nvPr/>
        </p:nvSpPr>
        <p:spPr>
          <a:xfrm>
            <a:off x="4815720" y="3780000"/>
            <a:ext cx="484560" cy="1066320"/>
          </a:xfrm>
          <a:custGeom>
            <a:avLst/>
            <a:gdLst>
              <a:gd name="textAreaLeft" fmla="*/ 120960 w 484560"/>
              <a:gd name="textAreaRight" fmla="*/ 363600 w 484560"/>
              <a:gd name="textAreaTop" fmla="*/ 0 h 1066320"/>
              <a:gd name="textAreaBottom" fmla="*/ 945360 h 10663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5400" y="0"/>
                </a:moveTo>
                <a:lnTo>
                  <a:pt x="5400" y="16692"/>
                </a:lnTo>
                <a:lnTo>
                  <a:pt x="0" y="16692"/>
                </a:lnTo>
                <a:lnTo>
                  <a:pt x="10800" y="21600"/>
                </a:lnTo>
                <a:lnTo>
                  <a:pt x="21600" y="16692"/>
                </a:lnTo>
                <a:lnTo>
                  <a:pt x="16200" y="16692"/>
                </a:lnTo>
                <a:lnTo>
                  <a:pt x="16200" y="0"/>
                </a:lnTo>
                <a:close/>
              </a:path>
            </a:pathLst>
          </a:custGeom>
          <a:solidFill>
            <a:schemeClr val="accent1"/>
          </a:solidFill>
          <a:ln w="19080">
            <a:solidFill>
              <a:schemeClr val="accent1">
                <a:lumMod val="75000"/>
                <a:lumOff val="0"/>
              </a:schemeClr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 anchorCtr="1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0F8FD"/>
            </a:gs>
            <a:gs pos="100000">
              <a:srgbClr val="74C4E9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OAGB/MGB: what's new         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SICOB 2026 Pisa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MJB: Surgical technique as adherent as possible  to the Rutledge original MGB principles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   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Restriction and no obstruction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Wide anastomosis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Counting the bowel length from LOT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Not mesuring the whole bowel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No closure of Petersen defect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0F8FD"/>
            </a:gs>
            <a:gs pos="100000">
              <a:srgbClr val="74C4E9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OAGB/MGB: what's new         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SICOB 2026 Pisa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504000" y="2108160"/>
            <a:ext cx="9071640" cy="46501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 lnSpcReduction="9999"/>
          </a:bodyPr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3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MJB 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Sleeve like gastric resection (not a standard sleeve gastrectomy).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Antral sparing: resection starts at 8 cm from pylorus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Soft  long gastric tube ( on a 38/40 fr calibration bougie)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resection at 3-5 cm from E-G Junction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0F8FD"/>
            </a:gs>
            <a:gs pos="100000">
              <a:srgbClr val="74C4E9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spAutoFit/>
          </a:bodyPr>
          <a:p>
            <a:pPr indent="0" algn="ctr">
              <a:lnSpc>
                <a:spcPct val="100000"/>
              </a:lnSpc>
              <a:buNone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OAGB/MGB: what's new         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SICOB 2026 Pisa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1" name="Segnaposto immagine 2"/>
          <p:cNvPicPr/>
          <p:nvPr/>
        </p:nvPicPr>
        <p:blipFill>
          <a:blip r:embed="rId1"/>
          <a:stretch/>
        </p:blipFill>
        <p:spPr>
          <a:xfrm>
            <a:off x="216720" y="2299320"/>
            <a:ext cx="5422320" cy="405792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5832000" y="2921040"/>
            <a:ext cx="4032000" cy="35316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3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MJB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Preserving the sling fibers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Do not touch the fat pad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Do not treat small hiatal hernias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0F8FD"/>
            </a:gs>
            <a:gs pos="100000">
              <a:srgbClr val="74C4E9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93720" y="403200"/>
            <a:ext cx="8694720" cy="14605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OAGB/MGB: what's new         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SICOB 2026 Pisa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693720" y="1852560"/>
            <a:ext cx="4265640" cy="9079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rmAutofit/>
          </a:bodyPr>
          <a:p>
            <a:pPr indent="0" algn="ctr">
              <a:lnSpc>
                <a:spcPct val="100000"/>
              </a:lnSpc>
              <a:spcAft>
                <a:spcPts val="1414"/>
              </a:spcAft>
            </a:pPr>
            <a:r>
              <a:rPr lang="it-IT" sz="24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Foto sleeve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/>
          </p:nvPr>
        </p:nvSpPr>
        <p:spPr>
          <a:xfrm>
            <a:off x="5103720" y="1852560"/>
            <a:ext cx="4284720" cy="457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b">
            <a:normAutofit fontScale="25000" lnSpcReduction="19999"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title"/>
          </p:nvPr>
        </p:nvSpPr>
        <p:spPr>
          <a:xfrm>
            <a:off x="693720" y="2760840"/>
            <a:ext cx="4265640" cy="4062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7" name="Picture 4"/>
          <p:cNvPicPr/>
          <p:nvPr/>
        </p:nvPicPr>
        <p:blipFill>
          <a:blip r:embed="rId1"/>
          <a:stretch/>
        </p:blipFill>
        <p:spPr>
          <a:xfrm>
            <a:off x="281160" y="2117520"/>
            <a:ext cx="4759200" cy="4845600"/>
          </a:xfrm>
          <a:prstGeom prst="rect">
            <a:avLst/>
          </a:prstGeom>
          <a:noFill/>
          <a:ln w="19080">
            <a:noFill/>
          </a:ln>
        </p:spPr>
      </p:pic>
      <p:sp>
        <p:nvSpPr>
          <p:cNvPr id="88" name="PlaceHolder 5"/>
          <p:cNvSpPr>
            <a:spLocks noGrp="1"/>
          </p:cNvSpPr>
          <p:nvPr>
            <p:ph type="title"/>
          </p:nvPr>
        </p:nvSpPr>
        <p:spPr>
          <a:xfrm>
            <a:off x="5103720" y="2117520"/>
            <a:ext cx="4759200" cy="47055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9" name="Immagine 8" descr="Immagine che contiene interno, Carne, cibo, carne&#10;&#10;Il contenuto generato dall'IA potrebbe non essere corretto."/>
          <p:cNvPicPr/>
          <p:nvPr/>
        </p:nvPicPr>
        <p:blipFill>
          <a:blip r:embed="rId2"/>
          <a:stretch/>
        </p:blipFill>
        <p:spPr>
          <a:xfrm>
            <a:off x="5257800" y="2152080"/>
            <a:ext cx="4541760" cy="4811040"/>
          </a:xfrm>
          <a:prstGeom prst="rect">
            <a:avLst/>
          </a:prstGeom>
          <a:noFill/>
          <a:ln w="19080">
            <a:noFill/>
          </a:ln>
        </p:spPr>
      </p:pic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0F8FD"/>
            </a:gs>
            <a:gs pos="100000">
              <a:srgbClr val="74C4E9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OAGB/MGB: what's new         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SICOB 2026 Pisa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49888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Jejunal bypass:  lenght of jejunum    2,5-3 m (AI)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2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Dr.Tacchino</a:t>
            </a: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</a:t>
            </a: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(SOARD 2015)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             </a:t>
            </a: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mean        minimum           maximum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SBL (cm)        690.1        350                    1050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JLe (cm)         170.4        110                      265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JLe may be a strong predictors of weight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2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0F8FD"/>
            </a:gs>
            <a:gs pos="100000">
              <a:srgbClr val="74C4E9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OAGB/MGB: what's new         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SICOB 2026 Pisa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640" cy="4989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4" name="Immagine 4" descr="Immagine che contiene testo, schermata, Carattere&#10;&#10;Il contenuto generato dall'IA potrebbe non essere corretto."/>
          <p:cNvPicPr/>
          <p:nvPr/>
        </p:nvPicPr>
        <p:blipFill>
          <a:blip r:embed="rId1"/>
          <a:stretch/>
        </p:blipFill>
        <p:spPr>
          <a:xfrm>
            <a:off x="0" y="1743120"/>
            <a:ext cx="10080720" cy="4073400"/>
          </a:xfrm>
          <a:prstGeom prst="rect">
            <a:avLst/>
          </a:prstGeom>
          <a:noFill/>
          <a:ln w="19080">
            <a:noFill/>
          </a:ln>
        </p:spPr>
      </p:pic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0F8FD"/>
            </a:gs>
            <a:gs pos="100000">
              <a:srgbClr val="74C4E9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OAGB/MGB: what's new         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SICOB 2026 Pisa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504000" y="1386720"/>
            <a:ext cx="9071640" cy="60656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7" name="Immagine 6" descr="Immagine che contiene testo, schermata, numero, Carattere&#10;&#10;Il contenuto generato dall'IA potrebbe non essere corretto."/>
          <p:cNvPicPr/>
          <p:nvPr/>
        </p:nvPicPr>
        <p:blipFill>
          <a:blip r:embed="rId1"/>
          <a:stretch/>
        </p:blipFill>
        <p:spPr>
          <a:xfrm>
            <a:off x="685800" y="1386720"/>
            <a:ext cx="8331120" cy="5871600"/>
          </a:xfrm>
          <a:prstGeom prst="rect">
            <a:avLst/>
          </a:prstGeom>
          <a:noFill/>
          <a:ln w="19080">
            <a:noFill/>
          </a:ln>
        </p:spPr>
      </p:pic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0F8FD"/>
            </a:gs>
            <a:gs pos="100000">
              <a:srgbClr val="74C4E9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OAGB/MGB: what's new         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SICOB 2026 Pisa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38116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0" name="Immagine 4" descr="Immagine che contiene testo, schermata, Carattere, numero&#10;&#10;Il contenuto generato dall'IA potrebbe non essere corretto."/>
          <p:cNvPicPr/>
          <p:nvPr/>
        </p:nvPicPr>
        <p:blipFill>
          <a:blip r:embed="rId1"/>
          <a:stretch/>
        </p:blipFill>
        <p:spPr>
          <a:xfrm>
            <a:off x="863640" y="1398600"/>
            <a:ext cx="8712360" cy="5859720"/>
          </a:xfrm>
          <a:prstGeom prst="rect">
            <a:avLst/>
          </a:prstGeom>
          <a:noFill/>
          <a:ln w="19080">
            <a:noFill/>
          </a:ln>
        </p:spPr>
      </p:pic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0F8FD"/>
            </a:gs>
            <a:gs pos="100000">
              <a:srgbClr val="74C4E9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34160" y="330840"/>
            <a:ext cx="9599760" cy="12981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OAGB/MGB: what's new         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SICOB 2026 Pisa</a:t>
            </a:r>
            <a:br>
              <a:rPr sz="1800"/>
            </a:br>
            <a:br>
              <a:rPr sz="1800"/>
            </a:b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MINI JEJUNAL BYPASS</a:t>
            </a:r>
            <a:br>
              <a:rPr sz="1800"/>
            </a:b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 MJB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504000" y="1768680"/>
            <a:ext cx="9072000" cy="5758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3" name="Immagine 4" descr="Immagine che contiene disegno, clipart, schizzo, illustrazione&#10;&#10;Il contenuto generato dall'IA potrebbe non essere corretto."/>
          <p:cNvPicPr/>
          <p:nvPr/>
        </p:nvPicPr>
        <p:blipFill>
          <a:blip r:embed="rId1"/>
          <a:stretch/>
        </p:blipFill>
        <p:spPr>
          <a:xfrm>
            <a:off x="2236680" y="1768680"/>
            <a:ext cx="5758200" cy="5670000"/>
          </a:xfrm>
          <a:prstGeom prst="rect">
            <a:avLst/>
          </a:prstGeom>
          <a:noFill/>
          <a:ln w="19080">
            <a:noFill/>
          </a:ln>
        </p:spPr>
      </p:pic>
      <p:sp>
        <p:nvSpPr>
          <p:cNvPr id="104" name="CasellaDiTesto 5"/>
          <p:cNvSpPr txBox="1"/>
          <p:nvPr/>
        </p:nvSpPr>
        <p:spPr>
          <a:xfrm>
            <a:off x="6614280" y="2103120"/>
            <a:ext cx="2606040" cy="369360"/>
          </a:xfrm>
          <a:prstGeom prst="rect">
            <a:avLst/>
          </a:prstGeom>
          <a:noFill/>
          <a:ln w="38160">
            <a:noFill/>
          </a:ln>
        </p:spPr>
        <p:txBody>
          <a:bodyPr anchor="t">
            <a:spAutoFit/>
          </a:bodyPr>
          <a:p>
            <a:pPr>
              <a:lnSpc>
                <a:spcPct val="100000"/>
              </a:lnSpc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3-5 cm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05" name="Connettore 2 7"/>
          <p:cNvCxnSpPr>
            <a:stCxn id="104" idx="1"/>
          </p:cNvCxnSpPr>
          <p:nvPr/>
        </p:nvCxnSpPr>
        <p:spPr>
          <a:xfrm flipH="1">
            <a:off x="5562720" y="2287800"/>
            <a:ext cx="1051920" cy="185040"/>
          </a:xfrm>
          <a:prstGeom prst="straightConnector1">
            <a:avLst/>
          </a:prstGeom>
          <a:ln w="19080">
            <a:solidFill>
              <a:schemeClr val="accent1">
                <a:lumMod val="75000"/>
                <a:lumOff val="0"/>
              </a:schemeClr>
            </a:solidFill>
            <a:miter/>
            <a:tailEnd len="med" type="triangle" w="med"/>
          </a:ln>
        </p:spPr>
      </p:cxnSp>
      <p:sp>
        <p:nvSpPr>
          <p:cNvPr id="106" name="CasellaDiTesto 8"/>
          <p:cNvSpPr txBox="1"/>
          <p:nvPr/>
        </p:nvSpPr>
        <p:spPr>
          <a:xfrm>
            <a:off x="6766560" y="2696760"/>
            <a:ext cx="2606040" cy="369360"/>
          </a:xfrm>
          <a:prstGeom prst="rect">
            <a:avLst/>
          </a:prstGeom>
          <a:noFill/>
          <a:ln w="38160">
            <a:noFill/>
          </a:ln>
        </p:spPr>
        <p:txBody>
          <a:bodyPr anchor="t">
            <a:spAutoFit/>
          </a:bodyPr>
          <a:p>
            <a:pPr>
              <a:lnSpc>
                <a:spcPct val="100000"/>
              </a:lnSpc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22-24 cm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07" name="Connettore 2 9"/>
          <p:cNvCxnSpPr/>
          <p:nvPr/>
        </p:nvCxnSpPr>
        <p:spPr>
          <a:xfrm flipH="1" flipV="1">
            <a:off x="5730120" y="2635560"/>
            <a:ext cx="1036800" cy="246240"/>
          </a:xfrm>
          <a:prstGeom prst="straightConnector1">
            <a:avLst/>
          </a:prstGeom>
          <a:ln w="19080">
            <a:solidFill>
              <a:schemeClr val="accent1">
                <a:lumMod val="75000"/>
                <a:lumOff val="0"/>
              </a:schemeClr>
            </a:solidFill>
            <a:miter/>
            <a:tailEnd len="med" type="triangle" w="med"/>
          </a:ln>
        </p:spPr>
      </p:cxnSp>
      <p:cxnSp>
        <p:nvCxnSpPr>
          <p:cNvPr id="108" name="Connettore 2 12"/>
          <p:cNvCxnSpPr>
            <a:stCxn id="106" idx="1"/>
          </p:cNvCxnSpPr>
          <p:nvPr/>
        </p:nvCxnSpPr>
        <p:spPr>
          <a:xfrm flipH="1">
            <a:off x="5562720" y="2881440"/>
            <a:ext cx="1204200" cy="987840"/>
          </a:xfrm>
          <a:prstGeom prst="straightConnector1">
            <a:avLst/>
          </a:prstGeom>
          <a:ln w="19080">
            <a:solidFill>
              <a:schemeClr val="accent1">
                <a:lumMod val="75000"/>
                <a:lumOff val="0"/>
              </a:schemeClr>
            </a:solidFill>
            <a:miter/>
            <a:tailEnd len="med" type="triangle" w="med"/>
          </a:ln>
        </p:spPr>
      </p:cxnSp>
      <p:sp>
        <p:nvSpPr>
          <p:cNvPr id="109" name="CasellaDiTesto 18"/>
          <p:cNvSpPr txBox="1"/>
          <p:nvPr/>
        </p:nvSpPr>
        <p:spPr>
          <a:xfrm>
            <a:off x="6472800" y="3822120"/>
            <a:ext cx="2606040" cy="369360"/>
          </a:xfrm>
          <a:prstGeom prst="rect">
            <a:avLst/>
          </a:prstGeom>
          <a:noFill/>
          <a:ln w="38160">
            <a:noFill/>
          </a:ln>
        </p:spPr>
        <p:txBody>
          <a:bodyPr anchor="t">
            <a:spAutoFit/>
          </a:bodyPr>
          <a:p>
            <a:pPr>
              <a:lnSpc>
                <a:spcPct val="100000"/>
              </a:lnSpc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4,5 cm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10" name="Connettore 2 19"/>
          <p:cNvCxnSpPr>
            <a:stCxn id="109" idx="1"/>
          </p:cNvCxnSpPr>
          <p:nvPr/>
        </p:nvCxnSpPr>
        <p:spPr>
          <a:xfrm flipH="1">
            <a:off x="5527080" y="4006800"/>
            <a:ext cx="946080" cy="360"/>
          </a:xfrm>
          <a:prstGeom prst="straightConnector1">
            <a:avLst/>
          </a:prstGeom>
          <a:ln w="19080">
            <a:solidFill>
              <a:schemeClr val="accent1">
                <a:lumMod val="75000"/>
                <a:lumOff val="0"/>
              </a:schemeClr>
            </a:solidFill>
            <a:miter/>
            <a:tailEnd len="med" type="triangle" w="med"/>
          </a:ln>
        </p:spPr>
      </p:cxnSp>
      <p:sp>
        <p:nvSpPr>
          <p:cNvPr id="111" name="CasellaDiTesto 21"/>
          <p:cNvSpPr txBox="1"/>
          <p:nvPr/>
        </p:nvSpPr>
        <p:spPr>
          <a:xfrm>
            <a:off x="2921040" y="4044240"/>
            <a:ext cx="2606040" cy="369360"/>
          </a:xfrm>
          <a:prstGeom prst="rect">
            <a:avLst/>
          </a:prstGeom>
          <a:noFill/>
          <a:ln w="38160">
            <a:noFill/>
          </a:ln>
        </p:spPr>
        <p:txBody>
          <a:bodyPr anchor="t">
            <a:spAutoFit/>
          </a:bodyPr>
          <a:p>
            <a:pPr>
              <a:lnSpc>
                <a:spcPct val="100000"/>
              </a:lnSpc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2 cm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12" name="Connettore 2 22"/>
          <p:cNvCxnSpPr/>
          <p:nvPr/>
        </p:nvCxnSpPr>
        <p:spPr>
          <a:xfrm flipV="1">
            <a:off x="3561840" y="4044240"/>
            <a:ext cx="1180080" cy="185040"/>
          </a:xfrm>
          <a:prstGeom prst="straightConnector1">
            <a:avLst/>
          </a:prstGeom>
          <a:ln w="19080">
            <a:solidFill>
              <a:schemeClr val="accent1">
                <a:lumMod val="75000"/>
                <a:lumOff val="0"/>
              </a:schemeClr>
            </a:solidFill>
            <a:miter/>
            <a:tailEnd len="med" type="triangle" w="med"/>
          </a:ln>
        </p:spPr>
      </p:cxnSp>
      <p:sp>
        <p:nvSpPr>
          <p:cNvPr id="113" name="CasellaDiTesto 26"/>
          <p:cNvSpPr txBox="1"/>
          <p:nvPr/>
        </p:nvSpPr>
        <p:spPr>
          <a:xfrm>
            <a:off x="6973200" y="5421600"/>
            <a:ext cx="2606040" cy="369360"/>
          </a:xfrm>
          <a:prstGeom prst="rect">
            <a:avLst/>
          </a:prstGeom>
          <a:noFill/>
          <a:ln w="38160">
            <a:noFill/>
          </a:ln>
        </p:spPr>
        <p:txBody>
          <a:bodyPr anchor="t">
            <a:spAutoFit/>
          </a:bodyPr>
          <a:p>
            <a:pPr>
              <a:lnSpc>
                <a:spcPct val="100000"/>
              </a:lnSpc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2-3 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14" name="Connettore 2 27"/>
          <p:cNvCxnSpPr>
            <a:stCxn id="113" idx="1"/>
          </p:cNvCxnSpPr>
          <p:nvPr/>
        </p:nvCxnSpPr>
        <p:spPr>
          <a:xfrm flipH="1">
            <a:off x="6753960" y="5606280"/>
            <a:ext cx="219600" cy="360"/>
          </a:xfrm>
          <a:prstGeom prst="straightConnector1">
            <a:avLst/>
          </a:prstGeom>
          <a:ln w="19080">
            <a:solidFill>
              <a:schemeClr val="accent1">
                <a:lumMod val="75000"/>
                <a:lumOff val="0"/>
              </a:schemeClr>
            </a:solidFill>
            <a:miter/>
            <a:tailEnd len="med" type="triangle" w="med"/>
          </a:ln>
        </p:spPr>
      </p:cxn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0F8FD"/>
            </a:gs>
            <a:gs pos="100000">
              <a:srgbClr val="74C4E9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lang="it-IT" sz="2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OAGB/MGB: what's new         </a:t>
            </a: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SICOB 2026 Pisa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0" y="1768680"/>
            <a:ext cx="10080720" cy="57909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6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Microsoft YaHei"/>
              </a:rPr>
              <a:t>         Thank you all</a:t>
            </a:r>
            <a:endParaRPr lang="en-US" sz="6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7" name="Immagine 4" descr="Immagine che contiene edificio, aria aperta, cielo, proprietà&#10;&#10;Il contenuto generato dall'IA potrebbe non essere corretto."/>
          <p:cNvPicPr/>
          <p:nvPr/>
        </p:nvPicPr>
        <p:blipFill>
          <a:blip r:embed="rId1"/>
          <a:stretch/>
        </p:blipFill>
        <p:spPr>
          <a:xfrm>
            <a:off x="504000" y="1768680"/>
            <a:ext cx="9576720" cy="4022280"/>
          </a:xfrm>
          <a:prstGeom prst="rect">
            <a:avLst/>
          </a:prstGeom>
          <a:noFill/>
          <a:ln w="19080">
            <a:noFill/>
          </a:ln>
        </p:spPr>
      </p:pic>
    </p:spTree>
  </p:cSld>
  <mc:AlternateContent>
    <mc:Choice Requires="p14">
      <p:transition spd="slow" p14:dur="3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</TotalTime>
  <Application>LibreOfficeDev/26.8.0.0.alpha0$Linux_X86_64 LibreOffice_project/2c87e51eeaa2b413ff4ae097b2705eea1995d8e5</Application>
  <AppVersion>15.0000</AppVersion>
  <Words>462</Words>
  <Paragraphs>137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2026-09-01T15:07:28Z</dcterms:created>
  <dc:creator>antonio susa</dc:creator>
  <dc:description/>
  <dc:language>en-US</dc:language>
  <cp:lastModifiedBy>antonio susa</cp:lastModifiedBy>
  <dcterms:modified xsi:type="dcterms:W3CDTF">2026-09-18T10:54:53Z</dcterms:modified>
  <cp:revision>10</cp:revision>
  <dc:subject/>
  <dc:title/>
</cp:coreProperties>
</file>